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unknown"/>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64" r:id="rId3"/>
    <p:sldId id="257" r:id="rId4"/>
    <p:sldId id="259" r:id="rId5"/>
    <p:sldId id="267" r:id="rId6"/>
    <p:sldId id="262" r:id="rId7"/>
    <p:sldId id="266" r:id="rId8"/>
    <p:sldId id="269" r:id="rId9"/>
    <p:sldId id="261" r:id="rId10"/>
    <p:sldId id="270" r:id="rId11"/>
    <p:sldId id="272" r:id="rId12"/>
    <p:sldId id="268" r:id="rId13"/>
    <p:sldId id="263" r:id="rId14"/>
    <p:sldId id="260" r:id="rId15"/>
    <p:sldId id="271"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833" autoAdjust="0"/>
  </p:normalViewPr>
  <p:slideViewPr>
    <p:cSldViewPr snapToGrid="0" snapToObjects="1">
      <p:cViewPr>
        <p:scale>
          <a:sx n="116" d="100"/>
          <a:sy n="116" d="100"/>
        </p:scale>
        <p:origin x="-1304" y="-37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hdphoto1.wdp>
</file>

<file path=ppt/media/image1.jpeg>
</file>

<file path=ppt/media/image2.png>
</file>

<file path=ppt/media/image3.jpg>
</file>

<file path=ppt/media/image4.jpg>
</file>

<file path=ppt/media/image5.jpg>
</file>

<file path=ppt/media/image6.jpg>
</file>

<file path=ppt/media/image7.pn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1EC4DCD-8564-1249-B7B3-BD6423C64B30}" type="datetimeFigureOut">
              <a:rPr lang="en-US" smtClean="0"/>
              <a:t>27/03/2014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A75B590-2582-2D4A-A248-049E46AD1403}" type="slidenum">
              <a:rPr lang="en-US" smtClean="0"/>
              <a:t>‹#›</a:t>
            </a:fld>
            <a:endParaRPr lang="en-US"/>
          </a:p>
        </p:txBody>
      </p:sp>
    </p:spTree>
    <p:extLst>
      <p:ext uri="{BB962C8B-B14F-4D97-AF65-F5344CB8AC3E}">
        <p14:creationId xmlns:p14="http://schemas.microsoft.com/office/powerpoint/2010/main" val="169194328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true</a:t>
            </a:r>
            <a:r>
              <a:rPr lang="en-US" baseline="0" dirty="0" smtClean="0"/>
              <a:t> SDP fashion, as team 8 our name of course had to be some kind of pun on the number 8 is it’s resemblance to infinity.</a:t>
            </a:r>
            <a:endParaRPr lang="en-US" dirty="0" smtClean="0"/>
          </a:p>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1</a:t>
            </a:fld>
            <a:endParaRPr lang="en-US"/>
          </a:p>
        </p:txBody>
      </p:sp>
    </p:spTree>
    <p:extLst>
      <p:ext uri="{BB962C8B-B14F-4D97-AF65-F5344CB8AC3E}">
        <p14:creationId xmlns:p14="http://schemas.microsoft.com/office/powerpoint/2010/main" val="30191686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10</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11</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12</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of all, I’ll take you through some of the high points of the project for out team. Then I’m going to show you some of the iterations we underwent throughout the SDP process and how the system evolved from commit 1, to commit 554 (change as </a:t>
            </a:r>
            <a:r>
              <a:rPr lang="en-US" baseline="0" dirty="0" err="1" smtClean="0"/>
              <a:t>necceary</a:t>
            </a:r>
            <a:r>
              <a:rPr lang="en-US" baseline="0" dirty="0" smtClean="0"/>
              <a:t>).</a:t>
            </a:r>
          </a:p>
          <a:p>
            <a:r>
              <a:rPr lang="en-US" baseline="0" dirty="0" smtClean="0"/>
              <a:t>Then I’m going to give you an insight into how and why we worked so well together as a team.</a:t>
            </a:r>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13</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14</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15</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true</a:t>
            </a:r>
            <a:r>
              <a:rPr lang="en-US" baseline="0" dirty="0" smtClean="0"/>
              <a:t> SDP fashion, as team 8 our name of course had to be some kind of pun on the number 8 is it’s resemblance to infinity.</a:t>
            </a:r>
            <a:endParaRPr lang="en-US" dirty="0" smtClean="0"/>
          </a:p>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2</a:t>
            </a:fld>
            <a:endParaRPr lang="en-US"/>
          </a:p>
        </p:txBody>
      </p:sp>
    </p:spTree>
    <p:extLst>
      <p:ext uri="{BB962C8B-B14F-4D97-AF65-F5344CB8AC3E}">
        <p14:creationId xmlns:p14="http://schemas.microsoft.com/office/powerpoint/2010/main" val="3019168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of all, I’ll take you through some of the high points of the project for out team. Then I’m going to show you some of the iterations we underwent throughout the SDP process and how the system evolved from commit 1, to commit 554 (change as </a:t>
            </a:r>
            <a:r>
              <a:rPr lang="en-US" baseline="0" dirty="0" err="1" smtClean="0"/>
              <a:t>necceary</a:t>
            </a:r>
            <a:r>
              <a:rPr lang="en-US" baseline="0" dirty="0" smtClean="0"/>
              <a:t>).</a:t>
            </a:r>
          </a:p>
          <a:p>
            <a:r>
              <a:rPr lang="en-US" baseline="0" dirty="0" smtClean="0"/>
              <a:t>Then I’m going to give you an insight into how and why we worked so well together as a team.</a:t>
            </a:r>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3</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4</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Probably aim slide at what is unique about our robots in </a:t>
            </a:r>
            <a:r>
              <a:rPr lang="en-US" dirty="0" err="1" smtClean="0"/>
              <a:t>comparision</a:t>
            </a:r>
            <a:r>
              <a:rPr lang="en-US" dirty="0" smtClean="0"/>
              <a:t> to</a:t>
            </a:r>
            <a:r>
              <a:rPr lang="en-US" baseline="0" dirty="0" smtClean="0"/>
              <a:t> the other teams.</a:t>
            </a:r>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5</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6</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sz="1200" dirty="0" smtClean="0"/>
              <a:t>The</a:t>
            </a:r>
            <a:r>
              <a:rPr lang="en-US" sz="1200" baseline="0" dirty="0" smtClean="0"/>
              <a:t> Convex Hull code cuts out everything in the image we don’t need to look at, optimizing the vision processing, also calculates the section boundary points.</a:t>
            </a:r>
          </a:p>
          <a:p>
            <a:pPr marL="0" indent="0">
              <a:buFont typeface="Arial"/>
              <a:buNone/>
            </a:pPr>
            <a:r>
              <a:rPr lang="en-US" sz="1200" baseline="0" dirty="0" smtClean="0"/>
              <a:t>By updating at 62x/s and only drawing at 15x/s we further speed up the system.</a:t>
            </a:r>
          </a:p>
          <a:p>
            <a:pPr marL="0" indent="0">
              <a:buFont typeface="Arial"/>
              <a:buNone/>
            </a:pPr>
            <a:r>
              <a:rPr lang="en-US" sz="1200" baseline="0" dirty="0" smtClean="0"/>
              <a:t>The Vision can predict where the ball is going to be after a rebound so the robots can defend against attacks effectively even with sneaky attack methods.</a:t>
            </a:r>
          </a:p>
          <a:p>
            <a:pPr marL="0" indent="0">
              <a:buFont typeface="Arial"/>
              <a:buNone/>
            </a:pPr>
            <a:r>
              <a:rPr lang="en-US" sz="1200" baseline="0" dirty="0" smtClean="0"/>
              <a:t>System uses a fast K-means method to accurately determine green plates against a a green pitch and ignores rogue outliers.</a:t>
            </a:r>
          </a:p>
          <a:p>
            <a:pPr marL="0" indent="0">
              <a:buFont typeface="Arial"/>
              <a:buNone/>
            </a:pPr>
            <a:endParaRPr lang="en-US" sz="1200" dirty="0" smtClean="0"/>
          </a:p>
        </p:txBody>
      </p:sp>
      <p:sp>
        <p:nvSpPr>
          <p:cNvPr id="4" name="Slide Number Placeholder 3"/>
          <p:cNvSpPr>
            <a:spLocks noGrp="1"/>
          </p:cNvSpPr>
          <p:nvPr>
            <p:ph type="sldNum" sz="quarter" idx="10"/>
          </p:nvPr>
        </p:nvSpPr>
        <p:spPr/>
        <p:txBody>
          <a:bodyPr/>
          <a:lstStyle/>
          <a:p>
            <a:fld id="{1A75B590-2582-2D4A-A248-049E46AD1403}" type="slidenum">
              <a:rPr lang="en-US" smtClean="0"/>
              <a:t>7</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of all, I’ll take you through some of the high points of the project for out team. Then I’m going to show you some of the iterations we underwent throughout the SDP process and how the system evolved from commit 1, to commit 554 (change as </a:t>
            </a:r>
            <a:r>
              <a:rPr lang="en-US" baseline="0" dirty="0" err="1" smtClean="0"/>
              <a:t>necceary</a:t>
            </a:r>
            <a:r>
              <a:rPr lang="en-US" baseline="0" dirty="0" smtClean="0"/>
              <a:t>).</a:t>
            </a:r>
          </a:p>
          <a:p>
            <a:r>
              <a:rPr lang="en-US" baseline="0" dirty="0" smtClean="0"/>
              <a:t>Then I’m going to give you an insight into how and why we worked so well together as a team.</a:t>
            </a:r>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8</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was for milestone 2, </a:t>
            </a:r>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9</a:t>
            </a:fld>
            <a:endParaRPr lang="en-US"/>
          </a:p>
        </p:txBody>
      </p:sp>
    </p:spTree>
    <p:extLst>
      <p:ext uri="{BB962C8B-B14F-4D97-AF65-F5344CB8AC3E}">
        <p14:creationId xmlns:p14="http://schemas.microsoft.com/office/powerpoint/2010/main" val="27411490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2C5A36C0-92D1-A049-9A17-81456A3C36F9}" type="datetimeFigureOut">
              <a:rPr lang="en-US" smtClean="0"/>
              <a:t>27/03/2014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404175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2C5A36C0-92D1-A049-9A17-81456A3C36F9}" type="datetimeFigureOut">
              <a:rPr lang="en-US" smtClean="0"/>
              <a:t>27/03/2014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3600627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2C5A36C0-92D1-A049-9A17-81456A3C36F9}" type="datetimeFigureOut">
              <a:rPr lang="en-US" smtClean="0"/>
              <a:t>27/03/2014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881925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2C5A36C0-92D1-A049-9A17-81456A3C36F9}" type="datetimeFigureOut">
              <a:rPr lang="en-US" smtClean="0"/>
              <a:t>27/03/2014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2787574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2C5A36C0-92D1-A049-9A17-81456A3C36F9}" type="datetimeFigureOut">
              <a:rPr lang="en-US" smtClean="0"/>
              <a:t>27/03/2014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2554116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2C5A36C0-92D1-A049-9A17-81456A3C36F9}" type="datetimeFigureOut">
              <a:rPr lang="en-US" smtClean="0"/>
              <a:t>27/03/2014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177791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2C5A36C0-92D1-A049-9A17-81456A3C36F9}" type="datetimeFigureOut">
              <a:rPr lang="en-US" smtClean="0"/>
              <a:t>27/03/2014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3820665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2C5A36C0-92D1-A049-9A17-81456A3C36F9}" type="datetimeFigureOut">
              <a:rPr lang="en-US" smtClean="0"/>
              <a:t>27/03/2014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3843014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5A36C0-92D1-A049-9A17-81456A3C36F9}" type="datetimeFigureOut">
              <a:rPr lang="en-US" smtClean="0"/>
              <a:t>27/03/2014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2584436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2C5A36C0-92D1-A049-9A17-81456A3C36F9}" type="datetimeFigureOut">
              <a:rPr lang="en-US" smtClean="0"/>
              <a:t>27/03/2014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1168510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2C5A36C0-92D1-A049-9A17-81456A3C36F9}" type="datetimeFigureOut">
              <a:rPr lang="en-US" smtClean="0"/>
              <a:t>27/03/2014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263426698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5A36C0-92D1-A049-9A17-81456A3C36F9}" type="datetimeFigureOut">
              <a:rPr lang="en-US" smtClean="0"/>
              <a:t>27/03/2014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0779FA-291F-C24C-9945-E1DE897000CE}" type="slidenum">
              <a:rPr lang="en-US" smtClean="0"/>
              <a:t>‹#›</a:t>
            </a:fld>
            <a:endParaRPr lang="en-US"/>
          </a:p>
        </p:txBody>
      </p:sp>
    </p:spTree>
    <p:extLst>
      <p:ext uri="{BB962C8B-B14F-4D97-AF65-F5344CB8AC3E}">
        <p14:creationId xmlns:p14="http://schemas.microsoft.com/office/powerpoint/2010/main" val="744734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4"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9.xml"/><Relationship Id="rId5" Type="http://schemas.openxmlformats.org/officeDocument/2006/relationships/image" Target="../media/image7.png"/><Relationship Id="rId6" Type="http://schemas.openxmlformats.org/officeDocument/2006/relationships/image" Target="../media/image2.png"/><Relationship Id="rId1" Type="http://schemas.microsoft.com/office/2007/relationships/media" Target="../media/media1.mp4"/><Relationship Id="rId2"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png"/>
          <p:cNvPicPr>
            <a:picLocks noChangeAspect="1"/>
          </p:cNvPicPr>
          <p:nvPr/>
        </p:nvPicPr>
        <p:blipFill>
          <a:blip r:embed="rId3">
            <a:extLst>
              <a:ext uri="{BEBA8EAE-BF5A-486C-A8C5-ECC9F3942E4B}">
                <a14:imgProps xmlns:a14="http://schemas.microsoft.com/office/drawing/2010/main">
                  <a14:imgLayer r:embed="rId4">
                    <a14:imgEffect>
                      <a14:sharpenSoften amount="20000"/>
                    </a14:imgEffect>
                    <a14:imgEffect>
                      <a14:brightnessContrast contrast="26000"/>
                    </a14:imgEffect>
                  </a14:imgLayer>
                </a14:imgProps>
              </a:ext>
              <a:ext uri="{28A0092B-C50C-407E-A947-70E740481C1C}">
                <a14:useLocalDpi xmlns:a14="http://schemas.microsoft.com/office/drawing/2010/main" val="0"/>
              </a:ext>
            </a:extLst>
          </a:blip>
          <a:stretch>
            <a:fillRect/>
          </a:stretch>
        </p:blipFill>
        <p:spPr>
          <a:xfrm>
            <a:off x="636509" y="737825"/>
            <a:ext cx="7885088" cy="2876790"/>
          </a:xfrm>
          <a:prstGeom prst="rect">
            <a:avLst/>
          </a:prstGeom>
        </p:spPr>
      </p:pic>
    </p:spTree>
    <p:extLst>
      <p:ext uri="{BB962C8B-B14F-4D97-AF65-F5344CB8AC3E}">
        <p14:creationId xmlns:p14="http://schemas.microsoft.com/office/powerpoint/2010/main" val="3993192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63754" y="626962"/>
            <a:ext cx="5998308" cy="461665"/>
          </a:xfrm>
          <a:prstGeom prst="rect">
            <a:avLst/>
          </a:prstGeom>
          <a:noFill/>
        </p:spPr>
        <p:txBody>
          <a:bodyPr wrap="square" rtlCol="0">
            <a:spAutoFit/>
          </a:bodyPr>
          <a:lstStyle/>
          <a:p>
            <a:pPr algn="ctr"/>
            <a:r>
              <a:rPr lang="en-US" sz="2400" dirty="0" smtClean="0">
                <a:latin typeface="Garamond"/>
                <a:cs typeface="Garamond"/>
              </a:rPr>
              <a:t>First Grabber (Beetle Design)</a:t>
            </a:r>
          </a:p>
        </p:txBody>
      </p:sp>
      <p:pic>
        <p:nvPicPr>
          <p:cNvPr id="4" name="Picture 3" descr="2.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7348" y="1706790"/>
            <a:ext cx="4776138" cy="3840606"/>
          </a:xfrm>
          <a:prstGeom prst="rect">
            <a:avLst/>
          </a:prstGeom>
        </p:spPr>
      </p:pic>
      <p:sp>
        <p:nvSpPr>
          <p:cNvPr id="7" name="TextBox 6"/>
          <p:cNvSpPr txBox="1"/>
          <p:nvPr/>
        </p:nvSpPr>
        <p:spPr>
          <a:xfrm>
            <a:off x="5583285" y="1706789"/>
            <a:ext cx="3360921" cy="2246769"/>
          </a:xfrm>
          <a:prstGeom prst="rect">
            <a:avLst/>
          </a:prstGeom>
          <a:noFill/>
        </p:spPr>
        <p:txBody>
          <a:bodyPr wrap="square" rtlCol="0">
            <a:spAutoFit/>
          </a:bodyPr>
          <a:lstStyle/>
          <a:p>
            <a:pPr marL="285750" indent="-285750">
              <a:buFont typeface="Arial"/>
              <a:buChar char="•"/>
            </a:pPr>
            <a:r>
              <a:rPr lang="en-US" sz="1400" dirty="0" smtClean="0"/>
              <a:t>First design that used a ‘grabber’ so that the robots could dribble with the ball.</a:t>
            </a:r>
          </a:p>
          <a:p>
            <a:pPr marL="285750" indent="-285750">
              <a:buFont typeface="Arial"/>
              <a:buChar char="•"/>
            </a:pPr>
            <a:endParaRPr lang="en-US" sz="1400" dirty="0"/>
          </a:p>
          <a:p>
            <a:pPr marL="285750" indent="-285750">
              <a:buFont typeface="Arial"/>
              <a:buChar char="•"/>
            </a:pPr>
            <a:r>
              <a:rPr lang="en-US" sz="1400" dirty="0" smtClean="0"/>
              <a:t>Able to now line up shots and passes more accurately without losing the ball.</a:t>
            </a:r>
          </a:p>
          <a:p>
            <a:pPr marL="285750" indent="-285750">
              <a:buFont typeface="Arial"/>
              <a:buChar char="•"/>
            </a:pPr>
            <a:endParaRPr lang="en-US" sz="1400" dirty="0"/>
          </a:p>
          <a:p>
            <a:pPr marL="285750" indent="-285750">
              <a:buFont typeface="Arial"/>
              <a:buChar char="•"/>
            </a:pPr>
            <a:r>
              <a:rPr lang="en-US" sz="1400" dirty="0" smtClean="0"/>
              <a:t>However, the gearing system reduced the power of the kick significantly so this </a:t>
            </a:r>
            <a:r>
              <a:rPr lang="en-US" sz="1400" dirty="0" smtClean="0"/>
              <a:t>was a </a:t>
            </a:r>
            <a:r>
              <a:rPr lang="en-US" sz="1400" dirty="0" smtClean="0"/>
              <a:t>temporary design.</a:t>
            </a:r>
            <a:endParaRPr lang="en-US" sz="1400" dirty="0"/>
          </a:p>
        </p:txBody>
      </p:sp>
      <p:pic>
        <p:nvPicPr>
          <p:cNvPr id="6" name="Picture 5" descr="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Tree>
    <p:extLst>
      <p:ext uri="{BB962C8B-B14F-4D97-AF65-F5344CB8AC3E}">
        <p14:creationId xmlns:p14="http://schemas.microsoft.com/office/powerpoint/2010/main" val="424440821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63754" y="626962"/>
            <a:ext cx="5998308" cy="461665"/>
          </a:xfrm>
          <a:prstGeom prst="rect">
            <a:avLst/>
          </a:prstGeom>
          <a:noFill/>
        </p:spPr>
        <p:txBody>
          <a:bodyPr wrap="square" rtlCol="0">
            <a:spAutoFit/>
          </a:bodyPr>
          <a:lstStyle/>
          <a:p>
            <a:pPr algn="ctr"/>
            <a:r>
              <a:rPr lang="en-US" sz="2400" dirty="0" smtClean="0">
                <a:latin typeface="Garamond"/>
                <a:cs typeface="Garamond"/>
              </a:rPr>
              <a:t>Second</a:t>
            </a:r>
            <a:r>
              <a:rPr lang="en-US" sz="2400" dirty="0" smtClean="0">
                <a:latin typeface="Garamond"/>
                <a:cs typeface="Garamond"/>
              </a:rPr>
              <a:t> </a:t>
            </a:r>
            <a:r>
              <a:rPr lang="en-US" sz="2400" dirty="0" smtClean="0">
                <a:latin typeface="Garamond"/>
                <a:cs typeface="Garamond"/>
              </a:rPr>
              <a:t>Grabber </a:t>
            </a:r>
            <a:r>
              <a:rPr lang="en-US" sz="2400" dirty="0" smtClean="0">
                <a:latin typeface="Garamond"/>
                <a:cs typeface="Garamond"/>
              </a:rPr>
              <a:t>(</a:t>
            </a:r>
            <a:r>
              <a:rPr lang="en-US" sz="2400" dirty="0" smtClean="0">
                <a:latin typeface="Garamond"/>
                <a:cs typeface="Garamond"/>
              </a:rPr>
              <a:t>Multiplexers</a:t>
            </a:r>
            <a:r>
              <a:rPr lang="en-US" sz="2400" dirty="0" smtClean="0">
                <a:latin typeface="Garamond"/>
                <a:cs typeface="Garamond"/>
              </a:rPr>
              <a:t>)</a:t>
            </a:r>
            <a:endParaRPr lang="en-US" sz="2400" dirty="0" smtClean="0">
              <a:latin typeface="Garamond"/>
              <a:cs typeface="Garamond"/>
            </a:endParaRPr>
          </a:p>
        </p:txBody>
      </p:sp>
      <p:sp>
        <p:nvSpPr>
          <p:cNvPr id="7" name="TextBox 6"/>
          <p:cNvSpPr txBox="1"/>
          <p:nvPr/>
        </p:nvSpPr>
        <p:spPr>
          <a:xfrm>
            <a:off x="5583285" y="1706789"/>
            <a:ext cx="3360921" cy="2246769"/>
          </a:xfrm>
          <a:prstGeom prst="rect">
            <a:avLst/>
          </a:prstGeom>
          <a:noFill/>
        </p:spPr>
        <p:txBody>
          <a:bodyPr wrap="square" rtlCol="0">
            <a:spAutoFit/>
          </a:bodyPr>
          <a:lstStyle/>
          <a:p>
            <a:pPr marL="285750" indent="-285750">
              <a:buFont typeface="Arial"/>
              <a:buChar char="•"/>
            </a:pPr>
            <a:r>
              <a:rPr lang="en-US" sz="1400" dirty="0" smtClean="0"/>
              <a:t>First design that used a ‘grabber’ so that the robots could dribble with the ball.</a:t>
            </a:r>
          </a:p>
          <a:p>
            <a:pPr marL="285750" indent="-285750">
              <a:buFont typeface="Arial"/>
              <a:buChar char="•"/>
            </a:pPr>
            <a:endParaRPr lang="en-US" sz="1400" dirty="0"/>
          </a:p>
          <a:p>
            <a:pPr marL="285750" indent="-285750">
              <a:buFont typeface="Arial"/>
              <a:buChar char="•"/>
            </a:pPr>
            <a:r>
              <a:rPr lang="en-US" sz="1400" dirty="0" smtClean="0"/>
              <a:t>Able to now line up shots and passes more accurately without losing the ball.</a:t>
            </a:r>
          </a:p>
          <a:p>
            <a:pPr marL="285750" indent="-285750">
              <a:buFont typeface="Arial"/>
              <a:buChar char="•"/>
            </a:pPr>
            <a:endParaRPr lang="en-US" sz="1400" dirty="0"/>
          </a:p>
          <a:p>
            <a:pPr marL="285750" indent="-285750">
              <a:buFont typeface="Arial"/>
              <a:buChar char="•"/>
            </a:pPr>
            <a:r>
              <a:rPr lang="en-US" sz="1400" dirty="0" smtClean="0"/>
              <a:t>However, the gearing system reduced the power of the kick significantly so this </a:t>
            </a:r>
            <a:r>
              <a:rPr lang="en-US" sz="1400" dirty="0" smtClean="0"/>
              <a:t>was a </a:t>
            </a:r>
            <a:r>
              <a:rPr lang="en-US" sz="1400" dirty="0" smtClean="0"/>
              <a:t>temporary design.</a:t>
            </a:r>
            <a:endParaRPr lang="en-US" sz="1400" dirty="0"/>
          </a:p>
        </p:txBody>
      </p:sp>
      <p:pic>
        <p:nvPicPr>
          <p:cNvPr id="6" name="Picture 5"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Tree>
    <p:extLst>
      <p:ext uri="{BB962C8B-B14F-4D97-AF65-F5344CB8AC3E}">
        <p14:creationId xmlns:p14="http://schemas.microsoft.com/office/powerpoint/2010/main" val="160678356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540065" y="599768"/>
            <a:ext cx="5998308" cy="646331"/>
          </a:xfrm>
          <a:prstGeom prst="rect">
            <a:avLst/>
          </a:prstGeom>
          <a:noFill/>
        </p:spPr>
        <p:txBody>
          <a:bodyPr wrap="square" rtlCol="0">
            <a:spAutoFit/>
          </a:bodyPr>
          <a:lstStyle/>
          <a:p>
            <a:pPr algn="ctr"/>
            <a:r>
              <a:rPr lang="en-US" sz="2400" dirty="0" smtClean="0">
                <a:latin typeface="Garamond"/>
                <a:cs typeface="Garamond"/>
              </a:rPr>
              <a:t>Project Management</a:t>
            </a:r>
          </a:p>
          <a:p>
            <a:endParaRPr lang="en-US" sz="1200" dirty="0">
              <a:latin typeface="Garamond"/>
              <a:cs typeface="Garamond"/>
            </a:endParaRPr>
          </a:p>
        </p:txBody>
      </p:sp>
      <p:pic>
        <p:nvPicPr>
          <p:cNvPr id="4" name="Picture 3" descr="Screen Shot 2014-03-26 at 12.48.57.png"/>
          <p:cNvPicPr>
            <a:picLocks noChangeAspect="1"/>
          </p:cNvPicPr>
          <p:nvPr/>
        </p:nvPicPr>
        <p:blipFill rotWithShape="1">
          <a:blip r:embed="rId3">
            <a:extLst>
              <a:ext uri="{28A0092B-C50C-407E-A947-70E740481C1C}">
                <a14:useLocalDpi xmlns:a14="http://schemas.microsoft.com/office/drawing/2010/main" val="0"/>
              </a:ext>
            </a:extLst>
          </a:blip>
          <a:srcRect l="-2" t="3" r="38979" b="43706"/>
          <a:stretch/>
        </p:blipFill>
        <p:spPr>
          <a:xfrm>
            <a:off x="639522" y="5065429"/>
            <a:ext cx="6518798" cy="1518249"/>
          </a:xfrm>
          <a:prstGeom prst="rect">
            <a:avLst/>
          </a:prstGeom>
        </p:spPr>
      </p:pic>
      <p:pic>
        <p:nvPicPr>
          <p:cNvPr id="8" name="Picture 7" descr="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
        <p:nvSpPr>
          <p:cNvPr id="2" name="TextBox 1"/>
          <p:cNvSpPr txBox="1"/>
          <p:nvPr/>
        </p:nvSpPr>
        <p:spPr>
          <a:xfrm>
            <a:off x="446415" y="1601754"/>
            <a:ext cx="8530634" cy="2862323"/>
          </a:xfrm>
          <a:prstGeom prst="rect">
            <a:avLst/>
          </a:prstGeom>
          <a:noFill/>
        </p:spPr>
        <p:txBody>
          <a:bodyPr wrap="square" rtlCol="0">
            <a:spAutoFit/>
          </a:bodyPr>
          <a:lstStyle/>
          <a:p>
            <a:r>
              <a:rPr lang="en-US" dirty="0" smtClean="0"/>
              <a:t>Our greatest resource was the </a:t>
            </a:r>
            <a:r>
              <a:rPr lang="en-US" dirty="0" err="1" smtClean="0"/>
              <a:t>Trac</a:t>
            </a:r>
            <a:r>
              <a:rPr lang="en-US" dirty="0" smtClean="0"/>
              <a:t> system, running on one of our personal servers.</a:t>
            </a:r>
          </a:p>
          <a:p>
            <a:endParaRPr lang="en-US" dirty="0"/>
          </a:p>
          <a:p>
            <a:r>
              <a:rPr lang="en-US" dirty="0" smtClean="0"/>
              <a:t>It allowed for the creation and allocation of tasks throughout the project and helped the team stay on ‘</a:t>
            </a:r>
            <a:r>
              <a:rPr lang="en-US" dirty="0" err="1" smtClean="0"/>
              <a:t>Trac</a:t>
            </a:r>
            <a:r>
              <a:rPr lang="en-US" dirty="0" smtClean="0"/>
              <a:t>’ while being aware of what everyone else was working on.</a:t>
            </a:r>
          </a:p>
          <a:p>
            <a:endParaRPr lang="en-US" dirty="0"/>
          </a:p>
          <a:p>
            <a:r>
              <a:rPr lang="en-US" dirty="0" smtClean="0"/>
              <a:t>It was the central hub for our team with team members creating guides on setting up the system, everything you needed to have installed, coding standards for the project and tips to streamline coding &amp; testing. </a:t>
            </a:r>
          </a:p>
          <a:p>
            <a:endParaRPr lang="en-US" dirty="0"/>
          </a:p>
          <a:p>
            <a:r>
              <a:rPr lang="en-US" dirty="0" smtClean="0"/>
              <a:t>…</a:t>
            </a:r>
          </a:p>
        </p:txBody>
      </p:sp>
    </p:spTree>
    <p:extLst>
      <p:ext uri="{BB962C8B-B14F-4D97-AF65-F5344CB8AC3E}">
        <p14:creationId xmlns:p14="http://schemas.microsoft.com/office/powerpoint/2010/main" val="2732651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583292" y="2528239"/>
            <a:ext cx="5998308" cy="1138773"/>
          </a:xfrm>
          <a:prstGeom prst="rect">
            <a:avLst/>
          </a:prstGeom>
          <a:noFill/>
        </p:spPr>
        <p:txBody>
          <a:bodyPr wrap="square" rtlCol="0">
            <a:spAutoFit/>
          </a:bodyPr>
          <a:lstStyle/>
          <a:p>
            <a:pPr algn="ctr"/>
            <a:r>
              <a:rPr lang="en-US" sz="4400" dirty="0" smtClean="0">
                <a:latin typeface="Garamond"/>
                <a:cs typeface="Garamond"/>
              </a:rPr>
              <a:t>High Points</a:t>
            </a:r>
          </a:p>
          <a:p>
            <a:endParaRPr lang="en-US" sz="2400" dirty="0">
              <a:latin typeface="Garamond"/>
              <a:cs typeface="Garamond"/>
            </a:endParaRPr>
          </a:p>
        </p:txBody>
      </p:sp>
      <p:pic>
        <p:nvPicPr>
          <p:cNvPr id="4" name="Picture 3"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Tree>
    <p:extLst>
      <p:ext uri="{BB962C8B-B14F-4D97-AF65-F5344CB8AC3E}">
        <p14:creationId xmlns:p14="http://schemas.microsoft.com/office/powerpoint/2010/main" val="612115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
        <p:nvSpPr>
          <p:cNvPr id="7" name="TextBox 6"/>
          <p:cNvSpPr txBox="1"/>
          <p:nvPr/>
        </p:nvSpPr>
        <p:spPr>
          <a:xfrm>
            <a:off x="1563754" y="626962"/>
            <a:ext cx="5998308" cy="461665"/>
          </a:xfrm>
          <a:prstGeom prst="rect">
            <a:avLst/>
          </a:prstGeom>
          <a:noFill/>
        </p:spPr>
        <p:txBody>
          <a:bodyPr wrap="square" rtlCol="0">
            <a:spAutoFit/>
          </a:bodyPr>
          <a:lstStyle/>
          <a:p>
            <a:pPr algn="ctr"/>
            <a:r>
              <a:rPr lang="en-US" sz="2400" dirty="0" smtClean="0">
                <a:latin typeface="Garamond"/>
                <a:cs typeface="Garamond"/>
              </a:rPr>
              <a:t>Problems overcame by the team.</a:t>
            </a:r>
            <a:endParaRPr lang="en-US" sz="2400" dirty="0" smtClean="0">
              <a:latin typeface="Garamond"/>
              <a:cs typeface="Garamond"/>
            </a:endParaRPr>
          </a:p>
        </p:txBody>
      </p:sp>
    </p:spTree>
    <p:extLst>
      <p:ext uri="{BB962C8B-B14F-4D97-AF65-F5344CB8AC3E}">
        <p14:creationId xmlns:p14="http://schemas.microsoft.com/office/powerpoint/2010/main" val="14767263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Tree>
    <p:extLst>
      <p:ext uri="{BB962C8B-B14F-4D97-AF65-F5344CB8AC3E}">
        <p14:creationId xmlns:p14="http://schemas.microsoft.com/office/powerpoint/2010/main" val="1675326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png"/>
          <p:cNvPicPr>
            <a:picLocks noChangeAspect="1"/>
          </p:cNvPicPr>
          <p:nvPr/>
        </p:nvPicPr>
        <p:blipFill>
          <a:blip r:embed="rId3">
            <a:extLst>
              <a:ext uri="{BEBA8EAE-BF5A-486C-A8C5-ECC9F3942E4B}">
                <a14:imgProps xmlns:a14="http://schemas.microsoft.com/office/drawing/2010/main">
                  <a14:imgLayer r:embed="rId4">
                    <a14:imgEffect>
                      <a14:sharpenSoften amount="20000"/>
                    </a14:imgEffect>
                    <a14:imgEffect>
                      <a14:brightnessContrast contrast="26000"/>
                    </a14:imgEffect>
                  </a14:imgLayer>
                </a14:imgProps>
              </a:ext>
              <a:ext uri="{28A0092B-C50C-407E-A947-70E740481C1C}">
                <a14:useLocalDpi xmlns:a14="http://schemas.microsoft.com/office/drawing/2010/main" val="0"/>
              </a:ext>
            </a:extLst>
          </a:blip>
          <a:stretch>
            <a:fillRect/>
          </a:stretch>
        </p:blipFill>
        <p:spPr>
          <a:xfrm>
            <a:off x="636509" y="737825"/>
            <a:ext cx="7885088" cy="2876790"/>
          </a:xfrm>
          <a:prstGeom prst="rect">
            <a:avLst/>
          </a:prstGeom>
        </p:spPr>
      </p:pic>
      <p:sp>
        <p:nvSpPr>
          <p:cNvPr id="6" name="TextBox 5"/>
          <p:cNvSpPr txBox="1"/>
          <p:nvPr/>
        </p:nvSpPr>
        <p:spPr>
          <a:xfrm>
            <a:off x="3297869" y="4040143"/>
            <a:ext cx="2446439" cy="523220"/>
          </a:xfrm>
          <a:prstGeom prst="rect">
            <a:avLst/>
          </a:prstGeom>
          <a:noFill/>
        </p:spPr>
        <p:txBody>
          <a:bodyPr wrap="square" rtlCol="0">
            <a:spAutoFit/>
          </a:bodyPr>
          <a:lstStyle/>
          <a:p>
            <a:r>
              <a:rPr lang="en-US" sz="2800" dirty="0" smtClean="0">
                <a:latin typeface="Garamond"/>
                <a:cs typeface="Garamond"/>
              </a:rPr>
              <a:t>(SDP aw Yeeee)</a:t>
            </a:r>
          </a:p>
        </p:txBody>
      </p:sp>
    </p:spTree>
    <p:extLst>
      <p:ext uri="{BB962C8B-B14F-4D97-AF65-F5344CB8AC3E}">
        <p14:creationId xmlns:p14="http://schemas.microsoft.com/office/powerpoint/2010/main" val="2236238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7745" y="2364153"/>
            <a:ext cx="7960255" cy="3046988"/>
          </a:xfrm>
          <a:prstGeom prst="rect">
            <a:avLst/>
          </a:prstGeom>
          <a:noFill/>
        </p:spPr>
        <p:txBody>
          <a:bodyPr wrap="square" rtlCol="0">
            <a:spAutoFit/>
          </a:bodyPr>
          <a:lstStyle/>
          <a:p>
            <a:pPr marL="342900" indent="-342900">
              <a:buAutoNum type="arabicPeriod"/>
            </a:pPr>
            <a:r>
              <a:rPr lang="en-US" sz="2400" dirty="0" smtClean="0">
                <a:latin typeface="Garamond"/>
                <a:cs typeface="Garamond"/>
              </a:rPr>
              <a:t>Introduce you to the robots and the backend system.</a:t>
            </a:r>
          </a:p>
          <a:p>
            <a:endParaRPr lang="en-US" sz="2400" dirty="0" smtClean="0">
              <a:latin typeface="Garamond"/>
              <a:cs typeface="Garamond"/>
            </a:endParaRPr>
          </a:p>
          <a:p>
            <a:pPr marL="342900" indent="-342900">
              <a:buAutoNum type="arabicPeriod"/>
            </a:pPr>
            <a:r>
              <a:rPr lang="en-US" sz="2400" dirty="0" smtClean="0">
                <a:latin typeface="Garamond"/>
                <a:cs typeface="Garamond"/>
              </a:rPr>
              <a:t>Show the different stages of evolution.</a:t>
            </a:r>
            <a:endParaRPr lang="en-US" sz="2400" dirty="0">
              <a:latin typeface="Garamond"/>
              <a:cs typeface="Garamond"/>
            </a:endParaRPr>
          </a:p>
          <a:p>
            <a:endParaRPr lang="en-US" sz="2400" dirty="0" smtClean="0">
              <a:latin typeface="Garamond"/>
              <a:cs typeface="Garamond"/>
            </a:endParaRPr>
          </a:p>
          <a:p>
            <a:pPr marL="342900" indent="-342900">
              <a:buAutoNum type="arabicPeriod"/>
            </a:pPr>
            <a:r>
              <a:rPr lang="en-US" sz="2400" dirty="0" smtClean="0">
                <a:latin typeface="Garamond"/>
                <a:cs typeface="Garamond"/>
              </a:rPr>
              <a:t>Take you through the high points of the project.</a:t>
            </a:r>
          </a:p>
          <a:p>
            <a:endParaRPr lang="en-US" sz="2400" dirty="0">
              <a:latin typeface="Garamond"/>
              <a:cs typeface="Garamond"/>
            </a:endParaRPr>
          </a:p>
          <a:p>
            <a:r>
              <a:rPr lang="en-US" sz="2400" dirty="0" smtClean="0">
                <a:latin typeface="Garamond"/>
                <a:cs typeface="Garamond"/>
              </a:rPr>
              <a:t>4. Give some insight into why we worked well as a team.</a:t>
            </a:r>
          </a:p>
          <a:p>
            <a:endParaRPr lang="en-US" sz="2400" dirty="0">
              <a:latin typeface="Garamond"/>
              <a:cs typeface="Garamond"/>
            </a:endParaRPr>
          </a:p>
        </p:txBody>
      </p:sp>
      <p:sp>
        <p:nvSpPr>
          <p:cNvPr id="6" name="TextBox 5"/>
          <p:cNvSpPr txBox="1"/>
          <p:nvPr/>
        </p:nvSpPr>
        <p:spPr>
          <a:xfrm>
            <a:off x="1563754" y="950128"/>
            <a:ext cx="5998308" cy="1138773"/>
          </a:xfrm>
          <a:prstGeom prst="rect">
            <a:avLst/>
          </a:prstGeom>
          <a:noFill/>
        </p:spPr>
        <p:txBody>
          <a:bodyPr wrap="square" rtlCol="0">
            <a:spAutoFit/>
          </a:bodyPr>
          <a:lstStyle/>
          <a:p>
            <a:pPr algn="ctr"/>
            <a:r>
              <a:rPr lang="en-US" sz="4400" dirty="0" smtClean="0">
                <a:latin typeface="Garamond"/>
                <a:cs typeface="Garamond"/>
              </a:rPr>
              <a:t>Aims of this Presentation</a:t>
            </a:r>
          </a:p>
          <a:p>
            <a:endParaRPr lang="en-US" sz="2400" dirty="0">
              <a:latin typeface="Garamond"/>
              <a:cs typeface="Garamond"/>
            </a:endParaRPr>
          </a:p>
        </p:txBody>
      </p:sp>
      <p:pic>
        <p:nvPicPr>
          <p:cNvPr id="2" name="Picture 1"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Tree>
    <p:extLst>
      <p:ext uri="{BB962C8B-B14F-4D97-AF65-F5344CB8AC3E}">
        <p14:creationId xmlns:p14="http://schemas.microsoft.com/office/powerpoint/2010/main" val="474571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63754" y="303796"/>
            <a:ext cx="5998308" cy="646331"/>
          </a:xfrm>
          <a:prstGeom prst="rect">
            <a:avLst/>
          </a:prstGeom>
          <a:noFill/>
        </p:spPr>
        <p:txBody>
          <a:bodyPr wrap="square" rtlCol="0">
            <a:spAutoFit/>
          </a:bodyPr>
          <a:lstStyle/>
          <a:p>
            <a:pPr algn="ctr"/>
            <a:r>
              <a:rPr lang="en-US" sz="2400" dirty="0" smtClean="0">
                <a:latin typeface="Garamond"/>
                <a:cs typeface="Garamond"/>
              </a:rPr>
              <a:t>The Robots</a:t>
            </a:r>
          </a:p>
          <a:p>
            <a:endParaRPr lang="en-US" sz="1200" dirty="0">
              <a:latin typeface="Garamond"/>
              <a:cs typeface="Garamond"/>
            </a:endParaRPr>
          </a:p>
        </p:txBody>
      </p:sp>
      <p:pic>
        <p:nvPicPr>
          <p:cNvPr id="2" name="Picture 1" descr="both_robots_cropped.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561" y="1295400"/>
            <a:ext cx="8310205" cy="3855312"/>
          </a:xfrm>
          <a:prstGeom prst="rect">
            <a:avLst/>
          </a:prstGeom>
        </p:spPr>
      </p:pic>
      <p:pic>
        <p:nvPicPr>
          <p:cNvPr id="7" name="Picture 6" descr="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Tree>
    <p:extLst>
      <p:ext uri="{BB962C8B-B14F-4D97-AF65-F5344CB8AC3E}">
        <p14:creationId xmlns:p14="http://schemas.microsoft.com/office/powerpoint/2010/main" val="3195568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63754" y="303796"/>
            <a:ext cx="5998308" cy="646331"/>
          </a:xfrm>
          <a:prstGeom prst="rect">
            <a:avLst/>
          </a:prstGeom>
          <a:noFill/>
        </p:spPr>
        <p:txBody>
          <a:bodyPr wrap="square" rtlCol="0">
            <a:spAutoFit/>
          </a:bodyPr>
          <a:lstStyle/>
          <a:p>
            <a:pPr algn="ctr"/>
            <a:r>
              <a:rPr lang="en-US" sz="2400" dirty="0" smtClean="0">
                <a:latin typeface="Garamond"/>
                <a:cs typeface="Garamond"/>
              </a:rPr>
              <a:t>The Robots</a:t>
            </a:r>
          </a:p>
          <a:p>
            <a:endParaRPr lang="en-US" sz="1200" dirty="0">
              <a:latin typeface="Garamond"/>
              <a:cs typeface="Garamond"/>
            </a:endParaRPr>
          </a:p>
        </p:txBody>
      </p:sp>
      <p:pic>
        <p:nvPicPr>
          <p:cNvPr id="4" name="Picture 3" descr="IMG_3064.jpg"/>
          <p:cNvPicPr>
            <a:picLocks noChangeAspect="1"/>
          </p:cNvPicPr>
          <p:nvPr/>
        </p:nvPicPr>
        <p:blipFill rotWithShape="1">
          <a:blip r:embed="rId3">
            <a:extLst>
              <a:ext uri="{28A0092B-C50C-407E-A947-70E740481C1C}">
                <a14:useLocalDpi xmlns:a14="http://schemas.microsoft.com/office/drawing/2010/main" val="0"/>
              </a:ext>
            </a:extLst>
          </a:blip>
          <a:srcRect l="18959" t="5189" r="21530" b="5277"/>
          <a:stretch/>
        </p:blipFill>
        <p:spPr>
          <a:xfrm>
            <a:off x="404123" y="1878755"/>
            <a:ext cx="3279600" cy="3700800"/>
          </a:xfrm>
          <a:prstGeom prst="rect">
            <a:avLst/>
          </a:prstGeom>
        </p:spPr>
      </p:pic>
      <p:sp>
        <p:nvSpPr>
          <p:cNvPr id="6" name="TextBox 5"/>
          <p:cNvSpPr txBox="1"/>
          <p:nvPr/>
        </p:nvSpPr>
        <p:spPr>
          <a:xfrm>
            <a:off x="5156329" y="1750716"/>
            <a:ext cx="3289503" cy="3139321"/>
          </a:xfrm>
          <a:prstGeom prst="rect">
            <a:avLst/>
          </a:prstGeom>
          <a:noFill/>
        </p:spPr>
        <p:txBody>
          <a:bodyPr wrap="square" rtlCol="0">
            <a:spAutoFit/>
          </a:bodyPr>
          <a:lstStyle/>
          <a:p>
            <a:pPr marL="285750" indent="-285750">
              <a:buFont typeface="Arial"/>
              <a:buChar char="•"/>
            </a:pPr>
            <a:r>
              <a:rPr lang="en-US" dirty="0" smtClean="0"/>
              <a:t>Lego </a:t>
            </a:r>
            <a:r>
              <a:rPr lang="en-US" dirty="0" err="1" smtClean="0"/>
              <a:t>Mindstorm</a:t>
            </a:r>
            <a:r>
              <a:rPr lang="en-US" dirty="0" smtClean="0"/>
              <a:t> NXT Bricks.</a:t>
            </a:r>
          </a:p>
          <a:p>
            <a:pPr marL="285750" indent="-285750">
              <a:buFont typeface="Arial"/>
              <a:buChar char="•"/>
            </a:pPr>
            <a:r>
              <a:rPr lang="en-US" dirty="0" smtClean="0"/>
              <a:t>Powerful chain kicker.</a:t>
            </a:r>
          </a:p>
          <a:p>
            <a:pPr marL="285750" indent="-285750">
              <a:buFont typeface="Arial"/>
              <a:buChar char="•"/>
            </a:pPr>
            <a:r>
              <a:rPr lang="en-US" dirty="0" smtClean="0"/>
              <a:t>Ball grabber, powered by 9v motors.</a:t>
            </a:r>
          </a:p>
          <a:p>
            <a:pPr marL="285750" indent="-285750">
              <a:buFont typeface="Arial"/>
              <a:buChar char="•"/>
            </a:pPr>
            <a:r>
              <a:rPr lang="en-US" dirty="0" smtClean="0"/>
              <a:t>TCP Bluetooth connection to vision system.</a:t>
            </a:r>
          </a:p>
          <a:p>
            <a:pPr marL="285750" indent="-285750">
              <a:buFont typeface="Arial"/>
              <a:buChar char="•"/>
            </a:pPr>
            <a:endParaRPr lang="en-US" dirty="0" smtClean="0"/>
          </a:p>
          <a:p>
            <a:pPr marL="285750" indent="-285750">
              <a:buFont typeface="Arial"/>
              <a:buChar char="•"/>
            </a:pPr>
            <a:endParaRPr lang="en-US" dirty="0" smtClean="0"/>
          </a:p>
          <a:p>
            <a:pPr marL="285750" indent="-285750">
              <a:buFont typeface="Arial"/>
              <a:buChar char="•"/>
            </a:pPr>
            <a:endParaRPr lang="en-US" dirty="0" smtClean="0"/>
          </a:p>
          <a:p>
            <a:pPr marL="285750" indent="-285750">
              <a:buFont typeface="Arial"/>
              <a:buChar char="•"/>
            </a:pPr>
            <a:endParaRPr lang="en-US" dirty="0" smtClean="0"/>
          </a:p>
          <a:p>
            <a:pPr marL="285750" indent="-285750">
              <a:buFont typeface="Arial"/>
              <a:buChar char="•"/>
            </a:pPr>
            <a:endParaRPr lang="en-US" dirty="0"/>
          </a:p>
        </p:txBody>
      </p:sp>
      <p:pic>
        <p:nvPicPr>
          <p:cNvPr id="8" name="Picture 7" descr="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Tree>
    <p:extLst>
      <p:ext uri="{BB962C8B-B14F-4D97-AF65-F5344CB8AC3E}">
        <p14:creationId xmlns:p14="http://schemas.microsoft.com/office/powerpoint/2010/main" val="3568796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63754" y="626962"/>
            <a:ext cx="5998308" cy="461665"/>
          </a:xfrm>
          <a:prstGeom prst="rect">
            <a:avLst/>
          </a:prstGeom>
          <a:noFill/>
        </p:spPr>
        <p:txBody>
          <a:bodyPr wrap="square" rtlCol="0">
            <a:spAutoFit/>
          </a:bodyPr>
          <a:lstStyle/>
          <a:p>
            <a:pPr algn="ctr"/>
            <a:r>
              <a:rPr lang="en-US" sz="2400" dirty="0" smtClean="0">
                <a:latin typeface="Garamond"/>
                <a:cs typeface="Garamond"/>
              </a:rPr>
              <a:t>The Vision System</a:t>
            </a:r>
            <a:endParaRPr lang="en-US" sz="1200" dirty="0">
              <a:latin typeface="Garamond"/>
              <a:cs typeface="Garamond"/>
            </a:endParaRPr>
          </a:p>
        </p:txBody>
      </p:sp>
      <p:pic>
        <p:nvPicPr>
          <p:cNvPr id="4" name="Picture 3" descr="system.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7454" y="1705076"/>
            <a:ext cx="6080546" cy="3226519"/>
          </a:xfrm>
          <a:prstGeom prst="rect">
            <a:avLst/>
          </a:prstGeom>
        </p:spPr>
      </p:pic>
      <p:sp>
        <p:nvSpPr>
          <p:cNvPr id="6" name="TextBox 5"/>
          <p:cNvSpPr txBox="1"/>
          <p:nvPr/>
        </p:nvSpPr>
        <p:spPr>
          <a:xfrm>
            <a:off x="308242" y="1705075"/>
            <a:ext cx="2478266" cy="2893100"/>
          </a:xfrm>
          <a:prstGeom prst="rect">
            <a:avLst/>
          </a:prstGeom>
          <a:noFill/>
        </p:spPr>
        <p:txBody>
          <a:bodyPr wrap="square" rtlCol="0">
            <a:spAutoFit/>
          </a:bodyPr>
          <a:lstStyle/>
          <a:p>
            <a:pPr marL="285750" indent="-285750">
              <a:buFont typeface="Arial"/>
              <a:buChar char="•"/>
            </a:pPr>
            <a:r>
              <a:rPr lang="en-US" sz="1400" dirty="0" smtClean="0"/>
              <a:t>We designed a functional GUI to streamline the process of connecting to the robots and running the vision system.</a:t>
            </a:r>
          </a:p>
          <a:p>
            <a:pPr marL="285750" indent="-285750">
              <a:buFont typeface="Arial"/>
              <a:buChar char="•"/>
            </a:pPr>
            <a:endParaRPr lang="en-US" sz="1400" dirty="0" smtClean="0"/>
          </a:p>
          <a:p>
            <a:pPr marL="285750" indent="-285750">
              <a:buFont typeface="Arial"/>
              <a:buChar char="•"/>
            </a:pPr>
            <a:r>
              <a:rPr lang="en-US" sz="1400" dirty="0" smtClean="0"/>
              <a:t>With a setting window to fine-tune </a:t>
            </a:r>
            <a:r>
              <a:rPr lang="en-US" sz="1400" dirty="0" err="1" smtClean="0"/>
              <a:t>colour</a:t>
            </a:r>
            <a:r>
              <a:rPr lang="en-US" sz="1400" dirty="0" smtClean="0"/>
              <a:t> detection on the fly.</a:t>
            </a:r>
          </a:p>
          <a:p>
            <a:pPr marL="285750" indent="-285750">
              <a:buFont typeface="Arial"/>
              <a:buChar char="•"/>
            </a:pPr>
            <a:endParaRPr lang="en-US" sz="1400" dirty="0" smtClean="0"/>
          </a:p>
          <a:p>
            <a:pPr marL="285750" indent="-285750">
              <a:buFont typeface="Arial"/>
              <a:buChar char="•"/>
            </a:pPr>
            <a:r>
              <a:rPr lang="en-US" sz="1400" dirty="0" smtClean="0"/>
              <a:t>We integrated the GUI with the </a:t>
            </a:r>
            <a:r>
              <a:rPr lang="en-US" sz="1400" dirty="0" smtClean="0"/>
              <a:t>Bluetooth </a:t>
            </a:r>
            <a:r>
              <a:rPr lang="en-US" sz="1400" dirty="0" smtClean="0"/>
              <a:t>connection.</a:t>
            </a:r>
          </a:p>
          <a:p>
            <a:endParaRPr lang="en-US" sz="1400" dirty="0"/>
          </a:p>
        </p:txBody>
      </p:sp>
      <p:pic>
        <p:nvPicPr>
          <p:cNvPr id="7" name="Picture 6" descr="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Tree>
    <p:extLst>
      <p:ext uri="{BB962C8B-B14F-4D97-AF65-F5344CB8AC3E}">
        <p14:creationId xmlns:p14="http://schemas.microsoft.com/office/powerpoint/2010/main" val="369944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63754" y="626962"/>
            <a:ext cx="5998308" cy="461665"/>
          </a:xfrm>
          <a:prstGeom prst="rect">
            <a:avLst/>
          </a:prstGeom>
          <a:noFill/>
        </p:spPr>
        <p:txBody>
          <a:bodyPr wrap="square" rtlCol="0">
            <a:spAutoFit/>
          </a:bodyPr>
          <a:lstStyle/>
          <a:p>
            <a:pPr algn="ctr"/>
            <a:r>
              <a:rPr lang="en-US" sz="2400" u="sng" dirty="0" smtClean="0">
                <a:latin typeface="Garamond"/>
                <a:cs typeface="Garamond"/>
              </a:rPr>
              <a:t>Features of the vision system</a:t>
            </a:r>
            <a:endParaRPr lang="en-US" sz="1200" u="sng" dirty="0">
              <a:latin typeface="Garamond"/>
              <a:cs typeface="Garamond"/>
            </a:endParaRPr>
          </a:p>
        </p:txBody>
      </p:sp>
      <p:pic>
        <p:nvPicPr>
          <p:cNvPr id="2" name="Picture 1" descr="system2.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330" y="1442491"/>
            <a:ext cx="4892606" cy="3665620"/>
          </a:xfrm>
          <a:prstGeom prst="rect">
            <a:avLst/>
          </a:prstGeom>
        </p:spPr>
      </p:pic>
      <p:sp>
        <p:nvSpPr>
          <p:cNvPr id="7" name="TextBox 6"/>
          <p:cNvSpPr txBox="1"/>
          <p:nvPr/>
        </p:nvSpPr>
        <p:spPr>
          <a:xfrm>
            <a:off x="6226489" y="1483153"/>
            <a:ext cx="2478266" cy="3970318"/>
          </a:xfrm>
          <a:prstGeom prst="rect">
            <a:avLst/>
          </a:prstGeom>
          <a:noFill/>
        </p:spPr>
        <p:txBody>
          <a:bodyPr wrap="square" rtlCol="0">
            <a:spAutoFit/>
          </a:bodyPr>
          <a:lstStyle/>
          <a:p>
            <a:pPr marL="285750" indent="-285750">
              <a:buFont typeface="Arial"/>
              <a:buChar char="•"/>
            </a:pPr>
            <a:r>
              <a:rPr lang="en-US" sz="1400" dirty="0" smtClean="0"/>
              <a:t>Automatically determines pitch boundaries to optimize processing.</a:t>
            </a:r>
          </a:p>
          <a:p>
            <a:r>
              <a:rPr lang="en-US" sz="1400" dirty="0" smtClean="0"/>
              <a:t> </a:t>
            </a:r>
          </a:p>
          <a:p>
            <a:pPr marL="285750" indent="-285750">
              <a:buFont typeface="Arial"/>
              <a:buChar char="•"/>
            </a:pPr>
            <a:r>
              <a:rPr lang="en-US" sz="1400" dirty="0" smtClean="0"/>
              <a:t>Separate Threads to update world state and draw the state.</a:t>
            </a:r>
          </a:p>
          <a:p>
            <a:pPr marL="285750" indent="-285750">
              <a:buFont typeface="Arial"/>
              <a:buChar char="•"/>
            </a:pPr>
            <a:endParaRPr lang="en-US" sz="1400" dirty="0" smtClean="0"/>
          </a:p>
          <a:p>
            <a:pPr marL="285750" indent="-285750">
              <a:buFont typeface="Arial"/>
              <a:buChar char="•"/>
            </a:pPr>
            <a:r>
              <a:rPr lang="en-US" sz="1400" dirty="0" smtClean="0"/>
              <a:t>Ball </a:t>
            </a:r>
            <a:r>
              <a:rPr lang="en-US" sz="1400" dirty="0"/>
              <a:t>r</a:t>
            </a:r>
            <a:r>
              <a:rPr lang="en-US" sz="1400" dirty="0" smtClean="0"/>
              <a:t>ebound prediction.</a:t>
            </a:r>
          </a:p>
          <a:p>
            <a:pPr marL="285750" indent="-285750">
              <a:buFont typeface="Arial"/>
              <a:buChar char="•"/>
            </a:pPr>
            <a:endParaRPr lang="en-US" sz="1400" dirty="0"/>
          </a:p>
          <a:p>
            <a:pPr marL="285750" indent="-285750">
              <a:buFont typeface="Arial"/>
              <a:buChar char="•"/>
            </a:pPr>
            <a:r>
              <a:rPr lang="en-US" sz="1400" dirty="0" smtClean="0"/>
              <a:t>K-Means </a:t>
            </a:r>
            <a:r>
              <a:rPr lang="en-US" sz="1400" dirty="0"/>
              <a:t>p</a:t>
            </a:r>
            <a:r>
              <a:rPr lang="en-US" sz="1400" dirty="0" smtClean="0"/>
              <a:t>late detection</a:t>
            </a:r>
          </a:p>
          <a:p>
            <a:pPr marL="285750" indent="-285750">
              <a:buFont typeface="Arial"/>
              <a:buChar char="•"/>
            </a:pPr>
            <a:endParaRPr lang="en-US" sz="1400" dirty="0" smtClean="0"/>
          </a:p>
          <a:p>
            <a:pPr marL="285750" indent="-285750">
              <a:buFont typeface="Arial"/>
              <a:buChar char="•"/>
            </a:pPr>
            <a:r>
              <a:rPr lang="en-US" sz="1400" dirty="0" smtClean="0"/>
              <a:t>Distance-to-camera distortion correction.</a:t>
            </a:r>
            <a:endParaRPr lang="en-US" sz="1400" dirty="0"/>
          </a:p>
          <a:p>
            <a:pPr marL="285750" indent="-285750">
              <a:buFont typeface="Arial"/>
              <a:buChar char="•"/>
            </a:pPr>
            <a:endParaRPr lang="en-US" sz="1400" dirty="0" smtClean="0"/>
          </a:p>
          <a:p>
            <a:pPr marL="285750" indent="-285750">
              <a:buFont typeface="Arial"/>
              <a:buChar char="•"/>
            </a:pPr>
            <a:r>
              <a:rPr lang="en-US" sz="1400" dirty="0" smtClean="0"/>
              <a:t>Normalization to account for lighting changes.</a:t>
            </a:r>
            <a:endParaRPr lang="en-US" sz="1400" dirty="0" smtClean="0"/>
          </a:p>
          <a:p>
            <a:pPr marL="285750" indent="-285750">
              <a:buFont typeface="Arial"/>
              <a:buChar char="•"/>
            </a:pPr>
            <a:endParaRPr lang="en-US" sz="1400" dirty="0"/>
          </a:p>
        </p:txBody>
      </p:sp>
      <p:pic>
        <p:nvPicPr>
          <p:cNvPr id="6" name="Picture 5" descr="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Tree>
    <p:extLst>
      <p:ext uri="{BB962C8B-B14F-4D97-AF65-F5344CB8AC3E}">
        <p14:creationId xmlns:p14="http://schemas.microsoft.com/office/powerpoint/2010/main" val="3832694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583292" y="2528239"/>
            <a:ext cx="5998308" cy="1138773"/>
          </a:xfrm>
          <a:prstGeom prst="rect">
            <a:avLst/>
          </a:prstGeom>
          <a:noFill/>
        </p:spPr>
        <p:txBody>
          <a:bodyPr wrap="square" rtlCol="0">
            <a:spAutoFit/>
          </a:bodyPr>
          <a:lstStyle/>
          <a:p>
            <a:pPr algn="ctr"/>
            <a:r>
              <a:rPr lang="en-US" sz="4400" dirty="0" smtClean="0">
                <a:latin typeface="Garamond"/>
                <a:cs typeface="Garamond"/>
              </a:rPr>
              <a:t>Evolution of the project</a:t>
            </a:r>
          </a:p>
          <a:p>
            <a:endParaRPr lang="en-US" sz="2400" dirty="0">
              <a:latin typeface="Garamond"/>
              <a:cs typeface="Garamond"/>
            </a:endParaRPr>
          </a:p>
        </p:txBody>
      </p:sp>
      <p:pic>
        <p:nvPicPr>
          <p:cNvPr id="4" name="Picture 3" descr="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Tree>
    <p:extLst>
      <p:ext uri="{BB962C8B-B14F-4D97-AF65-F5344CB8AC3E}">
        <p14:creationId xmlns:p14="http://schemas.microsoft.com/office/powerpoint/2010/main" val="4032050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63754" y="626962"/>
            <a:ext cx="5998308" cy="461665"/>
          </a:xfrm>
          <a:prstGeom prst="rect">
            <a:avLst/>
          </a:prstGeom>
          <a:noFill/>
        </p:spPr>
        <p:txBody>
          <a:bodyPr wrap="square" rtlCol="0">
            <a:spAutoFit/>
          </a:bodyPr>
          <a:lstStyle/>
          <a:p>
            <a:pPr algn="ctr"/>
            <a:r>
              <a:rPr lang="en-US" sz="2400" dirty="0" smtClean="0">
                <a:latin typeface="Garamond"/>
                <a:cs typeface="Garamond"/>
              </a:rPr>
              <a:t>Pneumatic Kicker Design</a:t>
            </a:r>
            <a:endParaRPr lang="en-US" sz="1200" dirty="0">
              <a:latin typeface="Garamond"/>
              <a:cs typeface="Garamond"/>
            </a:endParaRPr>
          </a:p>
        </p:txBody>
      </p:sp>
      <p:pic>
        <p:nvPicPr>
          <p:cNvPr id="2" name="SDP Robot kicking.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27997" y="1491042"/>
            <a:ext cx="5566886" cy="3131373"/>
          </a:xfrm>
          <a:prstGeom prst="rect">
            <a:avLst/>
          </a:prstGeom>
        </p:spPr>
      </p:pic>
      <p:pic>
        <p:nvPicPr>
          <p:cNvPr id="6" name="Picture 5" descr="logo.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38373" y="5200639"/>
            <a:ext cx="1569627" cy="1580720"/>
          </a:xfrm>
          <a:prstGeom prst="rect">
            <a:avLst/>
          </a:prstGeom>
        </p:spPr>
      </p:pic>
      <p:sp>
        <p:nvSpPr>
          <p:cNvPr id="4" name="TextBox 3"/>
          <p:cNvSpPr txBox="1"/>
          <p:nvPr/>
        </p:nvSpPr>
        <p:spPr>
          <a:xfrm>
            <a:off x="7028371" y="1491042"/>
            <a:ext cx="1587405" cy="1600438"/>
          </a:xfrm>
          <a:prstGeom prst="rect">
            <a:avLst/>
          </a:prstGeom>
          <a:noFill/>
        </p:spPr>
        <p:txBody>
          <a:bodyPr wrap="square" rtlCol="0">
            <a:spAutoFit/>
          </a:bodyPr>
          <a:lstStyle/>
          <a:p>
            <a:r>
              <a:rPr lang="en-US" sz="1400" dirty="0" smtClean="0"/>
              <a:t>Our initial design for kickers were effective but showed we needed to catch the ball in order to line up shots &amp; passes.</a:t>
            </a:r>
            <a:endParaRPr lang="en-US" sz="1400" dirty="0"/>
          </a:p>
        </p:txBody>
      </p:sp>
    </p:spTree>
    <p:extLst>
      <p:ext uri="{BB962C8B-B14F-4D97-AF65-F5344CB8AC3E}">
        <p14:creationId xmlns:p14="http://schemas.microsoft.com/office/powerpoint/2010/main" val="1476726349"/>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332</TotalTime>
  <Words>838</Words>
  <Application>Microsoft Macintosh PowerPoint</Application>
  <PresentationFormat>On-screen Show (4:3)</PresentationFormat>
  <Paragraphs>90</Paragraphs>
  <Slides>15</Slides>
  <Notes>15</Notes>
  <HiddenSlides>0</HiddenSlides>
  <MMClips>1</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Student of Awesome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Iain Brown</dc:creator>
  <cp:lastModifiedBy>Iain Brown</cp:lastModifiedBy>
  <cp:revision>54</cp:revision>
  <dcterms:created xsi:type="dcterms:W3CDTF">2014-03-26T11:48:51Z</dcterms:created>
  <dcterms:modified xsi:type="dcterms:W3CDTF">2014-03-27T15:53:24Z</dcterms:modified>
</cp:coreProperties>
</file>

<file path=docProps/thumbnail.jpeg>
</file>